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70" r:id="rId16"/>
    <p:sldId id="269" r:id="rId17"/>
    <p:sldId id="279" r:id="rId18"/>
    <p:sldId id="271" r:id="rId19"/>
    <p:sldId id="285" r:id="rId20"/>
    <p:sldId id="286" r:id="rId21"/>
    <p:sldId id="274" r:id="rId22"/>
    <p:sldId id="282" r:id="rId23"/>
    <p:sldId id="275" r:id="rId24"/>
    <p:sldId id="283" r:id="rId25"/>
    <p:sldId id="284" r:id="rId26"/>
    <p:sldId id="280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Halliwell" initials="SEH" lastIdx="11" clrIdx="0"/>
  <p:cmAuthor id="2" name="RAMCHARAN, RANDI" initials="1" lastIdx="4" clrIdx="1"/>
  <p:cmAuthor id="3" name="DARIUS, BETH A GS-13 USAF HAF U S AIR FORCE HQ/AF/A1SA" initials="DBAGUHUSAFH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9216" autoAdjust="0"/>
  </p:normalViewPr>
  <p:slideViewPr>
    <p:cSldViewPr snapToGrid="0">
      <p:cViewPr varScale="1">
        <p:scale>
          <a:sx n="84" d="100"/>
          <a:sy n="84" d="100"/>
        </p:scale>
        <p:origin x="10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848BE-B41C-4797-B424-774B6E34A3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A9CC2-0E2F-4D79-B434-A03B7D4C22CA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/>
            <a:t>Cell phone contracts</a:t>
          </a:r>
        </a:p>
      </dgm:t>
    </dgm:pt>
    <dgm:pt modelId="{E1F940EB-B881-4069-AC07-FA44383B52E7}" type="parTrans" cxnId="{5F1695D0-456C-4518-B233-D9378033A6D9}">
      <dgm:prSet/>
      <dgm:spPr/>
      <dgm:t>
        <a:bodyPr/>
        <a:lstStyle/>
        <a:p>
          <a:endParaRPr lang="en-US"/>
        </a:p>
      </dgm:t>
    </dgm:pt>
    <dgm:pt modelId="{8EDA37A9-DF74-4AD8-9537-2B6CF0F064F7}" type="sibTrans" cxnId="{5F1695D0-456C-4518-B233-D9378033A6D9}">
      <dgm:prSet/>
      <dgm:spPr/>
      <dgm:t>
        <a:bodyPr/>
        <a:lstStyle/>
        <a:p>
          <a:endParaRPr lang="en-US"/>
        </a:p>
      </dgm:t>
    </dgm:pt>
    <dgm:pt modelId="{603677BC-CF45-4676-9AA4-C50F2746289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/>
            <a:t>Automobile leases</a:t>
          </a:r>
        </a:p>
      </dgm:t>
    </dgm:pt>
    <dgm:pt modelId="{E59B551E-64F9-49B3-A199-799AC848E19B}" type="parTrans" cxnId="{780393CE-2341-446B-AB74-ACC0482E651E}">
      <dgm:prSet/>
      <dgm:spPr/>
      <dgm:t>
        <a:bodyPr/>
        <a:lstStyle/>
        <a:p>
          <a:endParaRPr lang="en-US"/>
        </a:p>
      </dgm:t>
    </dgm:pt>
    <dgm:pt modelId="{B93D648D-E9E9-41E3-ADD8-8FB11FC6110B}" type="sibTrans" cxnId="{780393CE-2341-446B-AB74-ACC0482E651E}">
      <dgm:prSet/>
      <dgm:spPr/>
      <dgm:t>
        <a:bodyPr/>
        <a:lstStyle/>
        <a:p>
          <a:endParaRPr lang="en-US"/>
        </a:p>
      </dgm:t>
    </dgm:pt>
    <dgm:pt modelId="{EDFD91A4-DEBC-4D55-A1FB-F919FF96636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Taxes and liabilities</a:t>
          </a:r>
        </a:p>
      </dgm:t>
    </dgm:pt>
    <dgm:pt modelId="{94CB7A4A-DDB7-4575-A1D6-AFA5DE2D1C4B}" type="parTrans" cxnId="{27806AAC-C85B-4029-843D-E82A67439EE7}">
      <dgm:prSet/>
      <dgm:spPr/>
      <dgm:t>
        <a:bodyPr/>
        <a:lstStyle/>
        <a:p>
          <a:endParaRPr lang="en-US"/>
        </a:p>
      </dgm:t>
    </dgm:pt>
    <dgm:pt modelId="{4E27C6FD-F1E9-4DB2-9B30-E9A262D7607D}" type="sibTrans" cxnId="{27806AAC-C85B-4029-843D-E82A67439EE7}">
      <dgm:prSet/>
      <dgm:spPr/>
      <dgm:t>
        <a:bodyPr/>
        <a:lstStyle/>
        <a:p>
          <a:endParaRPr lang="en-US"/>
        </a:p>
      </dgm:t>
    </dgm:pt>
    <dgm:pt modelId="{E59A85B4-3DBA-4D1C-AD61-DD4FE76FB8C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Court proceedings</a:t>
          </a:r>
        </a:p>
      </dgm:t>
    </dgm:pt>
    <dgm:pt modelId="{5C1F9982-B5EC-459D-A81E-72C4E364B297}" type="parTrans" cxnId="{24BAF681-056B-46E7-BDF3-E382EC94EAFA}">
      <dgm:prSet/>
      <dgm:spPr/>
      <dgm:t>
        <a:bodyPr/>
        <a:lstStyle/>
        <a:p>
          <a:endParaRPr lang="en-US"/>
        </a:p>
      </dgm:t>
    </dgm:pt>
    <dgm:pt modelId="{8FDEA7A2-E12A-4395-AD2F-0CB1FFE6326C}" type="sibTrans" cxnId="{24BAF681-056B-46E7-BDF3-E382EC94EAFA}">
      <dgm:prSet/>
      <dgm:spPr/>
      <dgm:t>
        <a:bodyPr/>
        <a:lstStyle/>
        <a:p>
          <a:endParaRPr lang="en-US"/>
        </a:p>
      </dgm:t>
    </dgm:pt>
    <dgm:pt modelId="{9F37D3CE-BB87-482F-8CDC-136D791B22D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6% interest</a:t>
          </a:r>
        </a:p>
      </dgm:t>
    </dgm:pt>
    <dgm:pt modelId="{D11954B6-1A87-4E1F-8ED8-C5A89A1DD84B}" type="parTrans" cxnId="{42A7C9A5-0002-4EC2-A902-94DAFECCCCCF}">
      <dgm:prSet/>
      <dgm:spPr/>
      <dgm:t>
        <a:bodyPr/>
        <a:lstStyle/>
        <a:p>
          <a:endParaRPr lang="en-US"/>
        </a:p>
      </dgm:t>
    </dgm:pt>
    <dgm:pt modelId="{F26BB89B-C1D2-4199-921F-5B7D8601DF44}" type="sibTrans" cxnId="{42A7C9A5-0002-4EC2-A902-94DAFECCCCCF}">
      <dgm:prSet/>
      <dgm:spPr/>
      <dgm:t>
        <a:bodyPr/>
        <a:lstStyle/>
        <a:p>
          <a:endParaRPr lang="en-US"/>
        </a:p>
      </dgm:t>
    </dgm:pt>
    <dgm:pt modelId="{16FFAB15-DF51-4C81-AACE-FF4FA1CA0E2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Installment contracts</a:t>
          </a:r>
        </a:p>
      </dgm:t>
    </dgm:pt>
    <dgm:pt modelId="{F5D58275-72AB-4948-A049-3BC1503E8AEB}" type="parTrans" cxnId="{57A16F65-7B8A-46D9-AB09-94988376E677}">
      <dgm:prSet/>
      <dgm:spPr/>
      <dgm:t>
        <a:bodyPr/>
        <a:lstStyle/>
        <a:p>
          <a:endParaRPr lang="en-US"/>
        </a:p>
      </dgm:t>
    </dgm:pt>
    <dgm:pt modelId="{4A0E2C9B-B1A8-467A-B387-91726DAE8D1C}" type="sibTrans" cxnId="{57A16F65-7B8A-46D9-AB09-94988376E677}">
      <dgm:prSet/>
      <dgm:spPr/>
      <dgm:t>
        <a:bodyPr/>
        <a:lstStyle/>
        <a:p>
          <a:endParaRPr lang="en-US"/>
        </a:p>
      </dgm:t>
    </dgm:pt>
    <dgm:pt modelId="{69CDA708-3BE8-48C6-98E0-361F1181EA3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Residential leases</a:t>
          </a:r>
        </a:p>
      </dgm:t>
    </dgm:pt>
    <dgm:pt modelId="{4C5B6940-05C2-4FB5-993C-E053E0C57AFE}" type="parTrans" cxnId="{87744882-4F19-45A6-92E0-C9B6DAD28000}">
      <dgm:prSet/>
      <dgm:spPr/>
      <dgm:t>
        <a:bodyPr/>
        <a:lstStyle/>
        <a:p>
          <a:endParaRPr lang="en-US"/>
        </a:p>
      </dgm:t>
    </dgm:pt>
    <dgm:pt modelId="{98DC3AEC-2BBA-49E8-A963-2897A1003E4D}" type="sibTrans" cxnId="{87744882-4F19-45A6-92E0-C9B6DAD28000}">
      <dgm:prSet/>
      <dgm:spPr/>
      <dgm:t>
        <a:bodyPr/>
        <a:lstStyle/>
        <a:p>
          <a:endParaRPr lang="en-US"/>
        </a:p>
      </dgm:t>
    </dgm:pt>
    <dgm:pt modelId="{45F3F91F-0B6A-4878-A81F-F58918E77FE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Foreclosures</a:t>
          </a:r>
        </a:p>
      </dgm:t>
    </dgm:pt>
    <dgm:pt modelId="{02E66FA5-1BFE-4D6E-B83F-466F9581D137}" type="parTrans" cxnId="{C06BF4A8-D9D3-4B98-9E5A-18AB49B12DD7}">
      <dgm:prSet/>
      <dgm:spPr/>
      <dgm:t>
        <a:bodyPr/>
        <a:lstStyle/>
        <a:p>
          <a:endParaRPr lang="en-US"/>
        </a:p>
      </dgm:t>
    </dgm:pt>
    <dgm:pt modelId="{B3A4B0A3-EB6F-49B4-92C0-E6F78532E430}" type="sibTrans" cxnId="{C06BF4A8-D9D3-4B98-9E5A-18AB49B12DD7}">
      <dgm:prSet/>
      <dgm:spPr/>
      <dgm:t>
        <a:bodyPr/>
        <a:lstStyle/>
        <a:p>
          <a:endParaRPr lang="en-US"/>
        </a:p>
      </dgm:t>
    </dgm:pt>
    <dgm:pt modelId="{B00FF0E7-976F-4BC2-8892-BE6703BAC9D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Evictions</a:t>
          </a:r>
        </a:p>
      </dgm:t>
    </dgm:pt>
    <dgm:pt modelId="{1B54BCA0-D8D4-4B6E-8DAE-35C746C52031}" type="parTrans" cxnId="{D579097D-FD49-4824-8924-B54382043856}">
      <dgm:prSet/>
      <dgm:spPr/>
      <dgm:t>
        <a:bodyPr/>
        <a:lstStyle/>
        <a:p>
          <a:endParaRPr lang="en-US"/>
        </a:p>
      </dgm:t>
    </dgm:pt>
    <dgm:pt modelId="{49252BA7-9110-45EA-9F40-89B562077C9B}" type="sibTrans" cxnId="{D579097D-FD49-4824-8924-B54382043856}">
      <dgm:prSet/>
      <dgm:spPr/>
      <dgm:t>
        <a:bodyPr/>
        <a:lstStyle/>
        <a:p>
          <a:endParaRPr lang="en-US"/>
        </a:p>
      </dgm:t>
    </dgm:pt>
    <dgm:pt modelId="{AB188E97-935F-4A89-8B1F-8AFAE2770B91}" type="pres">
      <dgm:prSet presAssocID="{BD7848BE-B41C-4797-B424-774B6E34A324}" presName="diagram" presStyleCnt="0">
        <dgm:presLayoutVars>
          <dgm:dir/>
          <dgm:resizeHandles val="exact"/>
        </dgm:presLayoutVars>
      </dgm:prSet>
      <dgm:spPr/>
    </dgm:pt>
    <dgm:pt modelId="{2A35515A-CC7F-4328-82F6-FB71B84C1EEA}" type="pres">
      <dgm:prSet presAssocID="{21EA9CC2-0E2F-4D79-B434-A03B7D4C22CA}" presName="node" presStyleLbl="node1" presStyleIdx="0" presStyleCnt="9">
        <dgm:presLayoutVars>
          <dgm:bulletEnabled val="1"/>
        </dgm:presLayoutVars>
      </dgm:prSet>
      <dgm:spPr/>
    </dgm:pt>
    <dgm:pt modelId="{34DF6504-9FA1-4A02-A821-F003E47D54BC}" type="pres">
      <dgm:prSet presAssocID="{8EDA37A9-DF74-4AD8-9537-2B6CF0F064F7}" presName="sibTrans" presStyleCnt="0"/>
      <dgm:spPr/>
    </dgm:pt>
    <dgm:pt modelId="{9F5FDAAD-F035-4FB6-9BB8-F2579A2A818C}" type="pres">
      <dgm:prSet presAssocID="{603677BC-CF45-4676-9AA4-C50F27462894}" presName="node" presStyleLbl="node1" presStyleIdx="1" presStyleCnt="9">
        <dgm:presLayoutVars>
          <dgm:bulletEnabled val="1"/>
        </dgm:presLayoutVars>
      </dgm:prSet>
      <dgm:spPr/>
    </dgm:pt>
    <dgm:pt modelId="{BAB2C3A7-61D0-4ED9-ACFD-5D567C74CAD7}" type="pres">
      <dgm:prSet presAssocID="{B93D648D-E9E9-41E3-ADD8-8FB11FC6110B}" presName="sibTrans" presStyleCnt="0"/>
      <dgm:spPr/>
    </dgm:pt>
    <dgm:pt modelId="{7A4FE155-6536-4F21-9220-CD7BA9D5E350}" type="pres">
      <dgm:prSet presAssocID="{69CDA708-3BE8-48C6-98E0-361F1181EA31}" presName="node" presStyleLbl="node1" presStyleIdx="2" presStyleCnt="9">
        <dgm:presLayoutVars>
          <dgm:bulletEnabled val="1"/>
        </dgm:presLayoutVars>
      </dgm:prSet>
      <dgm:spPr/>
    </dgm:pt>
    <dgm:pt modelId="{5A157299-14DE-420E-964E-D94699CC6F50}" type="pres">
      <dgm:prSet presAssocID="{98DC3AEC-2BBA-49E8-A963-2897A1003E4D}" presName="sibTrans" presStyleCnt="0"/>
      <dgm:spPr/>
    </dgm:pt>
    <dgm:pt modelId="{8720402F-7F40-40A9-A755-ED559DF920EC}" type="pres">
      <dgm:prSet presAssocID="{B00FF0E7-976F-4BC2-8892-BE6703BAC9DC}" presName="node" presStyleLbl="node1" presStyleIdx="3" presStyleCnt="9">
        <dgm:presLayoutVars>
          <dgm:bulletEnabled val="1"/>
        </dgm:presLayoutVars>
      </dgm:prSet>
      <dgm:spPr/>
    </dgm:pt>
    <dgm:pt modelId="{0E72B381-E697-47E6-8D6D-D3ED1FAF37FE}" type="pres">
      <dgm:prSet presAssocID="{49252BA7-9110-45EA-9F40-89B562077C9B}" presName="sibTrans" presStyleCnt="0"/>
      <dgm:spPr/>
    </dgm:pt>
    <dgm:pt modelId="{0C0368A8-51BF-4D59-8712-3F17114BF43C}" type="pres">
      <dgm:prSet presAssocID="{45F3F91F-0B6A-4878-A81F-F58918E77FEC}" presName="node" presStyleLbl="node1" presStyleIdx="4" presStyleCnt="9">
        <dgm:presLayoutVars>
          <dgm:bulletEnabled val="1"/>
        </dgm:presLayoutVars>
      </dgm:prSet>
      <dgm:spPr/>
    </dgm:pt>
    <dgm:pt modelId="{28C96EC6-94F2-4129-B8CD-4A3115F20406}" type="pres">
      <dgm:prSet presAssocID="{B3A4B0A3-EB6F-49B4-92C0-E6F78532E430}" presName="sibTrans" presStyleCnt="0"/>
      <dgm:spPr/>
    </dgm:pt>
    <dgm:pt modelId="{34C75862-6F42-4E22-B06D-718CFC599E1D}" type="pres">
      <dgm:prSet presAssocID="{16FFAB15-DF51-4C81-AACE-FF4FA1CA0E2F}" presName="node" presStyleLbl="node1" presStyleIdx="5" presStyleCnt="9">
        <dgm:presLayoutVars>
          <dgm:bulletEnabled val="1"/>
        </dgm:presLayoutVars>
      </dgm:prSet>
      <dgm:spPr/>
    </dgm:pt>
    <dgm:pt modelId="{AB70A57C-CD1F-4114-90F5-9E28209F94A6}" type="pres">
      <dgm:prSet presAssocID="{4A0E2C9B-B1A8-467A-B387-91726DAE8D1C}" presName="sibTrans" presStyleCnt="0"/>
      <dgm:spPr/>
    </dgm:pt>
    <dgm:pt modelId="{975672F7-4F73-4962-8A26-5AD396BA0A8F}" type="pres">
      <dgm:prSet presAssocID="{9F37D3CE-BB87-482F-8CDC-136D791B22D4}" presName="node" presStyleLbl="node1" presStyleIdx="6" presStyleCnt="9">
        <dgm:presLayoutVars>
          <dgm:bulletEnabled val="1"/>
        </dgm:presLayoutVars>
      </dgm:prSet>
      <dgm:spPr/>
    </dgm:pt>
    <dgm:pt modelId="{9D2BAD32-EBB4-4D9D-9206-0B7F936EA058}" type="pres">
      <dgm:prSet presAssocID="{F26BB89B-C1D2-4199-921F-5B7D8601DF44}" presName="sibTrans" presStyleCnt="0"/>
      <dgm:spPr/>
    </dgm:pt>
    <dgm:pt modelId="{FB3AAC2B-87C7-4170-9D72-60B0FB23823F}" type="pres">
      <dgm:prSet presAssocID="{E59A85B4-3DBA-4D1C-AD61-DD4FE76FB8C8}" presName="node" presStyleLbl="node1" presStyleIdx="7" presStyleCnt="9">
        <dgm:presLayoutVars>
          <dgm:bulletEnabled val="1"/>
        </dgm:presLayoutVars>
      </dgm:prSet>
      <dgm:spPr/>
    </dgm:pt>
    <dgm:pt modelId="{D4913A85-9EB8-42DD-B6DC-AAA608F68076}" type="pres">
      <dgm:prSet presAssocID="{8FDEA7A2-E12A-4395-AD2F-0CB1FFE6326C}" presName="sibTrans" presStyleCnt="0"/>
      <dgm:spPr/>
    </dgm:pt>
    <dgm:pt modelId="{D0CBB441-D49F-4592-AF4F-581AF7276F1F}" type="pres">
      <dgm:prSet presAssocID="{EDFD91A4-DEBC-4D55-A1FB-F919FF96636E}" presName="node" presStyleLbl="node1" presStyleIdx="8" presStyleCnt="9">
        <dgm:presLayoutVars>
          <dgm:bulletEnabled val="1"/>
        </dgm:presLayoutVars>
      </dgm:prSet>
      <dgm:spPr/>
    </dgm:pt>
  </dgm:ptLst>
  <dgm:cxnLst>
    <dgm:cxn modelId="{B15E972E-00AF-47A2-8505-35E6A1AA3100}" type="presOf" srcId="{21EA9CC2-0E2F-4D79-B434-A03B7D4C22CA}" destId="{2A35515A-CC7F-4328-82F6-FB71B84C1EEA}" srcOrd="0" destOrd="0" presId="urn:microsoft.com/office/officeart/2005/8/layout/default"/>
    <dgm:cxn modelId="{F7CCFE34-799D-40BA-BE88-55A4E4DCB302}" type="presOf" srcId="{603677BC-CF45-4676-9AA4-C50F27462894}" destId="{9F5FDAAD-F035-4FB6-9BB8-F2579A2A818C}" srcOrd="0" destOrd="0" presId="urn:microsoft.com/office/officeart/2005/8/layout/default"/>
    <dgm:cxn modelId="{57A16F65-7B8A-46D9-AB09-94988376E677}" srcId="{BD7848BE-B41C-4797-B424-774B6E34A324}" destId="{16FFAB15-DF51-4C81-AACE-FF4FA1CA0E2F}" srcOrd="5" destOrd="0" parTransId="{F5D58275-72AB-4948-A049-3BC1503E8AEB}" sibTransId="{4A0E2C9B-B1A8-467A-B387-91726DAE8D1C}"/>
    <dgm:cxn modelId="{E22F976A-0B53-4292-ADDF-681ED68852BB}" type="presOf" srcId="{45F3F91F-0B6A-4878-A81F-F58918E77FEC}" destId="{0C0368A8-51BF-4D59-8712-3F17114BF43C}" srcOrd="0" destOrd="0" presId="urn:microsoft.com/office/officeart/2005/8/layout/default"/>
    <dgm:cxn modelId="{1068616C-166A-4C10-A457-785F7710CB0F}" type="presOf" srcId="{BD7848BE-B41C-4797-B424-774B6E34A324}" destId="{AB188E97-935F-4A89-8B1F-8AFAE2770B91}" srcOrd="0" destOrd="0" presId="urn:microsoft.com/office/officeart/2005/8/layout/default"/>
    <dgm:cxn modelId="{27590273-B722-445D-B0AF-7CF78CC0B771}" type="presOf" srcId="{16FFAB15-DF51-4C81-AACE-FF4FA1CA0E2F}" destId="{34C75862-6F42-4E22-B06D-718CFC599E1D}" srcOrd="0" destOrd="0" presId="urn:microsoft.com/office/officeart/2005/8/layout/default"/>
    <dgm:cxn modelId="{D579097D-FD49-4824-8924-B54382043856}" srcId="{BD7848BE-B41C-4797-B424-774B6E34A324}" destId="{B00FF0E7-976F-4BC2-8892-BE6703BAC9DC}" srcOrd="3" destOrd="0" parTransId="{1B54BCA0-D8D4-4B6E-8DAE-35C746C52031}" sibTransId="{49252BA7-9110-45EA-9F40-89B562077C9B}"/>
    <dgm:cxn modelId="{24BAF681-056B-46E7-BDF3-E382EC94EAFA}" srcId="{BD7848BE-B41C-4797-B424-774B6E34A324}" destId="{E59A85B4-3DBA-4D1C-AD61-DD4FE76FB8C8}" srcOrd="7" destOrd="0" parTransId="{5C1F9982-B5EC-459D-A81E-72C4E364B297}" sibTransId="{8FDEA7A2-E12A-4395-AD2F-0CB1FFE6326C}"/>
    <dgm:cxn modelId="{87744882-4F19-45A6-92E0-C9B6DAD28000}" srcId="{BD7848BE-B41C-4797-B424-774B6E34A324}" destId="{69CDA708-3BE8-48C6-98E0-361F1181EA31}" srcOrd="2" destOrd="0" parTransId="{4C5B6940-05C2-4FB5-993C-E053E0C57AFE}" sibTransId="{98DC3AEC-2BBA-49E8-A963-2897A1003E4D}"/>
    <dgm:cxn modelId="{91F13C84-388D-4997-BDA8-DF8D03F25511}" type="presOf" srcId="{69CDA708-3BE8-48C6-98E0-361F1181EA31}" destId="{7A4FE155-6536-4F21-9220-CD7BA9D5E350}" srcOrd="0" destOrd="0" presId="urn:microsoft.com/office/officeart/2005/8/layout/default"/>
    <dgm:cxn modelId="{5683118D-2C45-4D01-8BF2-47A2241E00BF}" type="presOf" srcId="{9F37D3CE-BB87-482F-8CDC-136D791B22D4}" destId="{975672F7-4F73-4962-8A26-5AD396BA0A8F}" srcOrd="0" destOrd="0" presId="urn:microsoft.com/office/officeart/2005/8/layout/default"/>
    <dgm:cxn modelId="{18A76C9E-F11B-447A-92D6-53F279AB6A15}" type="presOf" srcId="{E59A85B4-3DBA-4D1C-AD61-DD4FE76FB8C8}" destId="{FB3AAC2B-87C7-4170-9D72-60B0FB23823F}" srcOrd="0" destOrd="0" presId="urn:microsoft.com/office/officeart/2005/8/layout/default"/>
    <dgm:cxn modelId="{42A7C9A5-0002-4EC2-A902-94DAFECCCCCF}" srcId="{BD7848BE-B41C-4797-B424-774B6E34A324}" destId="{9F37D3CE-BB87-482F-8CDC-136D791B22D4}" srcOrd="6" destOrd="0" parTransId="{D11954B6-1A87-4E1F-8ED8-C5A89A1DD84B}" sibTransId="{F26BB89B-C1D2-4199-921F-5B7D8601DF44}"/>
    <dgm:cxn modelId="{C06BF4A8-D9D3-4B98-9E5A-18AB49B12DD7}" srcId="{BD7848BE-B41C-4797-B424-774B6E34A324}" destId="{45F3F91F-0B6A-4878-A81F-F58918E77FEC}" srcOrd="4" destOrd="0" parTransId="{02E66FA5-1BFE-4D6E-B83F-466F9581D137}" sibTransId="{B3A4B0A3-EB6F-49B4-92C0-E6F78532E430}"/>
    <dgm:cxn modelId="{27806AAC-C85B-4029-843D-E82A67439EE7}" srcId="{BD7848BE-B41C-4797-B424-774B6E34A324}" destId="{EDFD91A4-DEBC-4D55-A1FB-F919FF96636E}" srcOrd="8" destOrd="0" parTransId="{94CB7A4A-DDB7-4575-A1D6-AFA5DE2D1C4B}" sibTransId="{4E27C6FD-F1E9-4DB2-9B30-E9A262D7607D}"/>
    <dgm:cxn modelId="{4C2CB3B8-8C58-48BF-9483-0CF8BD8E3685}" type="presOf" srcId="{EDFD91A4-DEBC-4D55-A1FB-F919FF96636E}" destId="{D0CBB441-D49F-4592-AF4F-581AF7276F1F}" srcOrd="0" destOrd="0" presId="urn:microsoft.com/office/officeart/2005/8/layout/default"/>
    <dgm:cxn modelId="{780393CE-2341-446B-AB74-ACC0482E651E}" srcId="{BD7848BE-B41C-4797-B424-774B6E34A324}" destId="{603677BC-CF45-4676-9AA4-C50F27462894}" srcOrd="1" destOrd="0" parTransId="{E59B551E-64F9-49B3-A199-799AC848E19B}" sibTransId="{B93D648D-E9E9-41E3-ADD8-8FB11FC6110B}"/>
    <dgm:cxn modelId="{5F1695D0-456C-4518-B233-D9378033A6D9}" srcId="{BD7848BE-B41C-4797-B424-774B6E34A324}" destId="{21EA9CC2-0E2F-4D79-B434-A03B7D4C22CA}" srcOrd="0" destOrd="0" parTransId="{E1F940EB-B881-4069-AC07-FA44383B52E7}" sibTransId="{8EDA37A9-DF74-4AD8-9537-2B6CF0F064F7}"/>
    <dgm:cxn modelId="{5245F1F3-A228-4003-84E1-9F3E4995BA8D}" type="presOf" srcId="{B00FF0E7-976F-4BC2-8892-BE6703BAC9DC}" destId="{8720402F-7F40-40A9-A755-ED559DF920EC}" srcOrd="0" destOrd="0" presId="urn:microsoft.com/office/officeart/2005/8/layout/default"/>
    <dgm:cxn modelId="{3927C8F9-FBC8-41C5-9AAF-FCD0F09DB50E}" type="presParOf" srcId="{AB188E97-935F-4A89-8B1F-8AFAE2770B91}" destId="{2A35515A-CC7F-4328-82F6-FB71B84C1EEA}" srcOrd="0" destOrd="0" presId="urn:microsoft.com/office/officeart/2005/8/layout/default"/>
    <dgm:cxn modelId="{B926791F-A121-4CE1-BDF5-7B87C8B8B610}" type="presParOf" srcId="{AB188E97-935F-4A89-8B1F-8AFAE2770B91}" destId="{34DF6504-9FA1-4A02-A821-F003E47D54BC}" srcOrd="1" destOrd="0" presId="urn:microsoft.com/office/officeart/2005/8/layout/default"/>
    <dgm:cxn modelId="{61DC6DE1-B987-4E8F-B375-D8F81FF3D2A1}" type="presParOf" srcId="{AB188E97-935F-4A89-8B1F-8AFAE2770B91}" destId="{9F5FDAAD-F035-4FB6-9BB8-F2579A2A818C}" srcOrd="2" destOrd="0" presId="urn:microsoft.com/office/officeart/2005/8/layout/default"/>
    <dgm:cxn modelId="{1FE736CE-6C9C-40F1-AEBD-DB8ACCF7EE77}" type="presParOf" srcId="{AB188E97-935F-4A89-8B1F-8AFAE2770B91}" destId="{BAB2C3A7-61D0-4ED9-ACFD-5D567C74CAD7}" srcOrd="3" destOrd="0" presId="urn:microsoft.com/office/officeart/2005/8/layout/default"/>
    <dgm:cxn modelId="{5D3B13CB-8DF2-457E-A912-5F662CEDE3A4}" type="presParOf" srcId="{AB188E97-935F-4A89-8B1F-8AFAE2770B91}" destId="{7A4FE155-6536-4F21-9220-CD7BA9D5E350}" srcOrd="4" destOrd="0" presId="urn:microsoft.com/office/officeart/2005/8/layout/default"/>
    <dgm:cxn modelId="{8885E330-0407-4EBD-9FE9-C7D94BEC50D9}" type="presParOf" srcId="{AB188E97-935F-4A89-8B1F-8AFAE2770B91}" destId="{5A157299-14DE-420E-964E-D94699CC6F50}" srcOrd="5" destOrd="0" presId="urn:microsoft.com/office/officeart/2005/8/layout/default"/>
    <dgm:cxn modelId="{AC5B6D56-D073-4BFC-91D4-AFF906C67B15}" type="presParOf" srcId="{AB188E97-935F-4A89-8B1F-8AFAE2770B91}" destId="{8720402F-7F40-40A9-A755-ED559DF920EC}" srcOrd="6" destOrd="0" presId="urn:microsoft.com/office/officeart/2005/8/layout/default"/>
    <dgm:cxn modelId="{203ACEB6-53C1-4613-911F-B3A6859F50D5}" type="presParOf" srcId="{AB188E97-935F-4A89-8B1F-8AFAE2770B91}" destId="{0E72B381-E697-47E6-8D6D-D3ED1FAF37FE}" srcOrd="7" destOrd="0" presId="urn:microsoft.com/office/officeart/2005/8/layout/default"/>
    <dgm:cxn modelId="{33DEB90A-3C24-4B9D-9026-CD0F9AF05EE3}" type="presParOf" srcId="{AB188E97-935F-4A89-8B1F-8AFAE2770B91}" destId="{0C0368A8-51BF-4D59-8712-3F17114BF43C}" srcOrd="8" destOrd="0" presId="urn:microsoft.com/office/officeart/2005/8/layout/default"/>
    <dgm:cxn modelId="{FE6D2E10-7059-4C87-9BAB-98D902721A85}" type="presParOf" srcId="{AB188E97-935F-4A89-8B1F-8AFAE2770B91}" destId="{28C96EC6-94F2-4129-B8CD-4A3115F20406}" srcOrd="9" destOrd="0" presId="urn:microsoft.com/office/officeart/2005/8/layout/default"/>
    <dgm:cxn modelId="{F7890D05-B74F-4BF4-8590-C41DFD38BEE8}" type="presParOf" srcId="{AB188E97-935F-4A89-8B1F-8AFAE2770B91}" destId="{34C75862-6F42-4E22-B06D-718CFC599E1D}" srcOrd="10" destOrd="0" presId="urn:microsoft.com/office/officeart/2005/8/layout/default"/>
    <dgm:cxn modelId="{FD648935-354B-4C44-934D-C8C82B7EB831}" type="presParOf" srcId="{AB188E97-935F-4A89-8B1F-8AFAE2770B91}" destId="{AB70A57C-CD1F-4114-90F5-9E28209F94A6}" srcOrd="11" destOrd="0" presId="urn:microsoft.com/office/officeart/2005/8/layout/default"/>
    <dgm:cxn modelId="{69E39F09-3EFA-4EE6-A32F-4B2BBD520602}" type="presParOf" srcId="{AB188E97-935F-4A89-8B1F-8AFAE2770B91}" destId="{975672F7-4F73-4962-8A26-5AD396BA0A8F}" srcOrd="12" destOrd="0" presId="urn:microsoft.com/office/officeart/2005/8/layout/default"/>
    <dgm:cxn modelId="{A3FDFC7D-61A1-4091-A75D-F744D0FEC2EC}" type="presParOf" srcId="{AB188E97-935F-4A89-8B1F-8AFAE2770B91}" destId="{9D2BAD32-EBB4-4D9D-9206-0B7F936EA058}" srcOrd="13" destOrd="0" presId="urn:microsoft.com/office/officeart/2005/8/layout/default"/>
    <dgm:cxn modelId="{245A04E8-13D9-4755-B5A3-86247CDE6633}" type="presParOf" srcId="{AB188E97-935F-4A89-8B1F-8AFAE2770B91}" destId="{FB3AAC2B-87C7-4170-9D72-60B0FB23823F}" srcOrd="14" destOrd="0" presId="urn:microsoft.com/office/officeart/2005/8/layout/default"/>
    <dgm:cxn modelId="{C6FF0252-140A-45E7-8366-7EBD7B371567}" type="presParOf" srcId="{AB188E97-935F-4A89-8B1F-8AFAE2770B91}" destId="{D4913A85-9EB8-42DD-B6DC-AAA608F68076}" srcOrd="15" destOrd="0" presId="urn:microsoft.com/office/officeart/2005/8/layout/default"/>
    <dgm:cxn modelId="{8A0123F2-1B49-4DCA-B46D-87B886A38453}" type="presParOf" srcId="{AB188E97-935F-4A89-8B1F-8AFAE2770B91}" destId="{D0CBB441-D49F-4592-AF4F-581AF7276F1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5515A-CC7F-4328-82F6-FB71B84C1EEA}">
      <dsp:nvSpPr>
        <dsp:cNvPr id="0" name=""/>
        <dsp:cNvSpPr/>
      </dsp:nvSpPr>
      <dsp:spPr>
        <a:xfrm>
          <a:off x="0" y="203891"/>
          <a:ext cx="1836644" cy="11019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Cell phone contracts</a:t>
          </a:r>
        </a:p>
      </dsp:txBody>
      <dsp:txXfrm>
        <a:off x="0" y="203891"/>
        <a:ext cx="1836644" cy="1101986"/>
      </dsp:txXfrm>
    </dsp:sp>
    <dsp:sp modelId="{9F5FDAAD-F035-4FB6-9BB8-F2579A2A818C}">
      <dsp:nvSpPr>
        <dsp:cNvPr id="0" name=""/>
        <dsp:cNvSpPr/>
      </dsp:nvSpPr>
      <dsp:spPr>
        <a:xfrm>
          <a:off x="2020308" y="203891"/>
          <a:ext cx="1836644" cy="11019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Automobile leases</a:t>
          </a:r>
        </a:p>
      </dsp:txBody>
      <dsp:txXfrm>
        <a:off x="2020308" y="203891"/>
        <a:ext cx="1836644" cy="1101986"/>
      </dsp:txXfrm>
    </dsp:sp>
    <dsp:sp modelId="{7A4FE155-6536-4F21-9220-CD7BA9D5E350}">
      <dsp:nvSpPr>
        <dsp:cNvPr id="0" name=""/>
        <dsp:cNvSpPr/>
      </dsp:nvSpPr>
      <dsp:spPr>
        <a:xfrm>
          <a:off x="4040616" y="203891"/>
          <a:ext cx="1836644" cy="11019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Residential leases</a:t>
          </a:r>
        </a:p>
      </dsp:txBody>
      <dsp:txXfrm>
        <a:off x="4040616" y="203891"/>
        <a:ext cx="1836644" cy="1101986"/>
      </dsp:txXfrm>
    </dsp:sp>
    <dsp:sp modelId="{8720402F-7F40-40A9-A755-ED559DF920EC}">
      <dsp:nvSpPr>
        <dsp:cNvPr id="0" name=""/>
        <dsp:cNvSpPr/>
      </dsp:nvSpPr>
      <dsp:spPr>
        <a:xfrm>
          <a:off x="0" y="1489542"/>
          <a:ext cx="1836644" cy="11019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Evictions</a:t>
          </a:r>
        </a:p>
      </dsp:txBody>
      <dsp:txXfrm>
        <a:off x="0" y="1489542"/>
        <a:ext cx="1836644" cy="1101986"/>
      </dsp:txXfrm>
    </dsp:sp>
    <dsp:sp modelId="{0C0368A8-51BF-4D59-8712-3F17114BF43C}">
      <dsp:nvSpPr>
        <dsp:cNvPr id="0" name=""/>
        <dsp:cNvSpPr/>
      </dsp:nvSpPr>
      <dsp:spPr>
        <a:xfrm>
          <a:off x="2020308" y="1489542"/>
          <a:ext cx="1836644" cy="11019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Foreclosures</a:t>
          </a:r>
        </a:p>
      </dsp:txBody>
      <dsp:txXfrm>
        <a:off x="2020308" y="1489542"/>
        <a:ext cx="1836644" cy="1101986"/>
      </dsp:txXfrm>
    </dsp:sp>
    <dsp:sp modelId="{34C75862-6F42-4E22-B06D-718CFC599E1D}">
      <dsp:nvSpPr>
        <dsp:cNvPr id="0" name=""/>
        <dsp:cNvSpPr/>
      </dsp:nvSpPr>
      <dsp:spPr>
        <a:xfrm>
          <a:off x="4040616" y="1489542"/>
          <a:ext cx="1836644" cy="11019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Installment contracts</a:t>
          </a:r>
        </a:p>
      </dsp:txBody>
      <dsp:txXfrm>
        <a:off x="4040616" y="1489542"/>
        <a:ext cx="1836644" cy="1101986"/>
      </dsp:txXfrm>
    </dsp:sp>
    <dsp:sp modelId="{975672F7-4F73-4962-8A26-5AD396BA0A8F}">
      <dsp:nvSpPr>
        <dsp:cNvPr id="0" name=""/>
        <dsp:cNvSpPr/>
      </dsp:nvSpPr>
      <dsp:spPr>
        <a:xfrm>
          <a:off x="0" y="2775193"/>
          <a:ext cx="1836644" cy="11019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6% interest</a:t>
          </a:r>
        </a:p>
      </dsp:txBody>
      <dsp:txXfrm>
        <a:off x="0" y="2775193"/>
        <a:ext cx="1836644" cy="1101986"/>
      </dsp:txXfrm>
    </dsp:sp>
    <dsp:sp modelId="{FB3AAC2B-87C7-4170-9D72-60B0FB23823F}">
      <dsp:nvSpPr>
        <dsp:cNvPr id="0" name=""/>
        <dsp:cNvSpPr/>
      </dsp:nvSpPr>
      <dsp:spPr>
        <a:xfrm>
          <a:off x="2020308" y="2775193"/>
          <a:ext cx="1836644" cy="11019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Court proceedings</a:t>
          </a:r>
        </a:p>
      </dsp:txBody>
      <dsp:txXfrm>
        <a:off x="2020308" y="2775193"/>
        <a:ext cx="1836644" cy="1101986"/>
      </dsp:txXfrm>
    </dsp:sp>
    <dsp:sp modelId="{D0CBB441-D49F-4592-AF4F-581AF7276F1F}">
      <dsp:nvSpPr>
        <dsp:cNvPr id="0" name=""/>
        <dsp:cNvSpPr/>
      </dsp:nvSpPr>
      <dsp:spPr>
        <a:xfrm>
          <a:off x="4040616" y="2775193"/>
          <a:ext cx="1836644" cy="11019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Taxes and liabilities</a:t>
          </a:r>
        </a:p>
      </dsp:txBody>
      <dsp:txXfrm>
        <a:off x="4040616" y="2775193"/>
        <a:ext cx="1836644" cy="1101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654F4-D21D-49C4-8050-1C7F1664378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4C06B-2F1B-4B2C-BDDD-7E5D431B4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3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1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5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3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9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2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26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1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89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- 4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2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2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0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1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1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1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1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2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3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2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1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5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 – 3 clicks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4C06B-2F1B-4B2C-BDDD-7E5D431B49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35" y="0"/>
            <a:ext cx="9187842" cy="4798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5" y="2005948"/>
            <a:ext cx="9195677" cy="488597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4495800"/>
            <a:ext cx="6918461" cy="1466850"/>
          </a:xfrm>
        </p:spPr>
        <p:txBody>
          <a:bodyPr>
            <a:normAutofit/>
          </a:bodyPr>
          <a:lstStyle>
            <a:lvl1pPr algn="l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95409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5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07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5F5-4019-4E33-9F04-3C958EF1BF86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E980-01E2-4D0E-BC99-6ABEDAA200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1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17"/>
          <a:stretch/>
        </p:blipFill>
        <p:spPr>
          <a:xfrm>
            <a:off x="0" y="1979112"/>
            <a:ext cx="9144000" cy="4966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54268"/>
            <a:ext cx="9144000" cy="94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" y="1621"/>
            <a:ext cx="9143991" cy="100888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143000" y="381000"/>
            <a:ext cx="2057400" cy="4905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Activity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76600" y="439733"/>
            <a:ext cx="5834063" cy="723900"/>
          </a:xfrm>
        </p:spPr>
        <p:txBody>
          <a:bodyPr>
            <a:normAutofit/>
          </a:bodyPr>
          <a:lstStyle>
            <a:lvl1pPr marL="0" indent="0">
              <a:buNone/>
              <a:defRPr sz="2500" b="1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36094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Projects\USAF\Training\FTAC_PPT\Assets\62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810094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554" y="0"/>
            <a:ext cx="7169446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8890425">
            <a:off x="1469049" y="1470688"/>
            <a:ext cx="5613549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8890425">
            <a:off x="1289899" y="6022586"/>
            <a:ext cx="2631586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782161" y="2819400"/>
            <a:ext cx="2743200" cy="27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127" y="2961130"/>
            <a:ext cx="2493269" cy="2459741"/>
          </a:xfrm>
          <a:prstGeom prst="rect">
            <a:avLst/>
          </a:prstGeom>
        </p:spPr>
      </p:pic>
      <p:sp>
        <p:nvSpPr>
          <p:cNvPr id="19" name="Title 29"/>
          <p:cNvSpPr>
            <a:spLocks noGrp="1"/>
          </p:cNvSpPr>
          <p:nvPr>
            <p:ph type="title" hasCustomPrompt="1"/>
          </p:nvPr>
        </p:nvSpPr>
        <p:spPr>
          <a:xfrm>
            <a:off x="5028575" y="2095500"/>
            <a:ext cx="42672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Deal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2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terac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866601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554" y="0"/>
            <a:ext cx="7169446" cy="68579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8890425">
            <a:off x="1335582" y="1470688"/>
            <a:ext cx="5613549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18890425">
            <a:off x="1156432" y="6022586"/>
            <a:ext cx="2631586" cy="385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1648694" y="2819400"/>
            <a:ext cx="2743200" cy="2743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660" y="2961130"/>
            <a:ext cx="2493269" cy="2459741"/>
          </a:xfrm>
          <a:prstGeom prst="rect">
            <a:avLst/>
          </a:prstGeom>
        </p:spPr>
      </p:pic>
      <p:sp>
        <p:nvSpPr>
          <p:cNvPr id="19" name="Title 29"/>
          <p:cNvSpPr>
            <a:spLocks noGrp="1"/>
          </p:cNvSpPr>
          <p:nvPr>
            <p:ph type="title" hasCustomPrompt="1"/>
          </p:nvPr>
        </p:nvSpPr>
        <p:spPr>
          <a:xfrm>
            <a:off x="4540826" y="1790383"/>
            <a:ext cx="42672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Deal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8233" y="3017520"/>
            <a:ext cx="4572000" cy="2971800"/>
          </a:xfr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buFontTx/>
              <a:buBlip>
                <a:blip r:embed="rId6"/>
              </a:buBlip>
              <a:defRPr sz="20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87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0" y="1905000"/>
            <a:ext cx="4038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905000"/>
            <a:ext cx="4267200" cy="3657600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4038600" y="1905000"/>
            <a:ext cx="152400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219206" y="1905000"/>
            <a:ext cx="27432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1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9612" y="1869140"/>
            <a:ext cx="2667000" cy="412017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/>
            </a:lvl1pPr>
            <a:lvl2pPr marL="742950" indent="-28575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105399" y="1905000"/>
            <a:ext cx="4038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4343400" cy="3657600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905006" y="1905000"/>
            <a:ext cx="200394" cy="3657600"/>
            <a:chOff x="4219206" y="1905000"/>
            <a:chExt cx="200394" cy="36576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267200" y="1905000"/>
              <a:ext cx="152400" cy="3657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219206" y="1905000"/>
              <a:ext cx="27432" cy="3657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5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-27432" y="420624"/>
            <a:ext cx="9171432" cy="38526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420624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648200"/>
            <a:ext cx="2743200" cy="9144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4800" y="2209800"/>
            <a:ext cx="27432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1"/>
          </p:nvPr>
        </p:nvSpPr>
        <p:spPr>
          <a:xfrm>
            <a:off x="3200400" y="4648200"/>
            <a:ext cx="2743200" cy="9144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00400" y="2209800"/>
            <a:ext cx="27432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3"/>
          </p:nvPr>
        </p:nvSpPr>
        <p:spPr>
          <a:xfrm>
            <a:off x="6096000" y="4648200"/>
            <a:ext cx="2743200" cy="9144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96000" y="2209800"/>
            <a:ext cx="2743200" cy="24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cy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0"/>
            <a:ext cx="8607570" cy="780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3272"/>
            <a:ext cx="9144000" cy="1633728"/>
          </a:xfrm>
          <a:prstGeom prst="rect">
            <a:avLst/>
          </a:prstGeom>
        </p:spPr>
      </p:pic>
      <p:sp>
        <p:nvSpPr>
          <p:cNvPr id="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04800" y="4191000"/>
            <a:ext cx="6248400" cy="6524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304800" y="5443537"/>
            <a:ext cx="6248400" cy="6524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843272"/>
            <a:ext cx="9144000" cy="1097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663E980-01E2-4D0E-BC99-6ABEDAA200DA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3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BEC2-298C-481B-95CA-8384A9F71FBC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CA01-BB88-453E-A2A8-FCAE7AABC2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5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www.esgr.mil/" TargetMode="External"/><Relationship Id="rId4" Type="http://schemas.openxmlformats.org/officeDocument/2006/relationships/image" Target="../media/image35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39.png"/><Relationship Id="rId4" Type="http://schemas.openxmlformats.org/officeDocument/2006/relationships/hyperlink" Target="https://studentaid.gov/manage-loans/repayment/servicers#your-service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hyperlink" Target="https://www.afas.org/community-programs/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FDE8-A622-4625-A16F-CC5DA3197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896" y="4857537"/>
            <a:ext cx="7512946" cy="146685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n-US" sz="3000" b="0" dirty="0">
                <a:solidFill>
                  <a:schemeClr val="bg1">
                    <a:lumMod val="85000"/>
                  </a:schemeClr>
                </a:solidFill>
              </a:rPr>
              <a:t>Welcome to</a:t>
            </a:r>
            <a:br>
              <a:rPr lang="en-US" sz="3000" b="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3000" b="0" dirty="0">
                <a:solidFill>
                  <a:schemeClr val="bg1">
                    <a:lumMod val="85000"/>
                  </a:schemeClr>
                </a:solidFill>
              </a:rPr>
              <a:t>Air Force Financial Readiness: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4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Pre-Deployment Flight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31425" y="3265714"/>
            <a:ext cx="242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Bold Italic" pitchFamily="18" charset="0"/>
                <a:ea typeface="+mn-ea"/>
                <a:cs typeface="+mn-cs"/>
              </a:rPr>
              <a:t>Personal Financial Readiness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4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Draft a will</a:t>
            </a:r>
          </a:p>
          <a:p>
            <a:r>
              <a:rPr lang="en-US" dirty="0"/>
              <a:t>Create an advance directive</a:t>
            </a:r>
          </a:p>
          <a:p>
            <a:r>
              <a:rPr lang="en-US" dirty="0"/>
              <a:t>Update insurance beneficiaries</a:t>
            </a:r>
          </a:p>
          <a:p>
            <a:r>
              <a:rPr lang="en-US" dirty="0"/>
              <a:t>Review TSP beneficiaries</a:t>
            </a:r>
          </a:p>
          <a:p>
            <a:r>
              <a:rPr lang="en-US" dirty="0"/>
              <a:t>Designate guardians</a:t>
            </a:r>
          </a:p>
          <a:p>
            <a:r>
              <a:rPr lang="en-US" dirty="0"/>
              <a:t>Establish trust funds</a:t>
            </a:r>
          </a:p>
          <a:p>
            <a:r>
              <a:rPr lang="en-US" dirty="0"/>
              <a:t>… and more!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 with legal office in advance of deployment.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Planning</a:t>
            </a:r>
          </a:p>
        </p:txBody>
      </p:sp>
    </p:spTree>
    <p:extLst>
      <p:ext uri="{BB962C8B-B14F-4D97-AF65-F5344CB8AC3E}">
        <p14:creationId xmlns:p14="http://schemas.microsoft.com/office/powerpoint/2010/main" val="42021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92501"/>
            <a:ext cx="9142110" cy="419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Attorney (POA)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BD512DA-CC82-4109-8ABF-1D19CC562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13043"/>
            <a:ext cx="4040188" cy="639762"/>
          </a:xfrm>
        </p:spPr>
        <p:txBody>
          <a:bodyPr/>
          <a:lstStyle/>
          <a:p>
            <a:r>
              <a:rPr lang="en-US" dirty="0"/>
              <a:t>General POA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15329AE-A7A5-4264-A5F8-2D311F932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752805"/>
            <a:ext cx="4040188" cy="3951288"/>
          </a:xfrm>
        </p:spPr>
        <p:txBody>
          <a:bodyPr>
            <a:normAutofit/>
          </a:bodyPr>
          <a:lstStyle/>
          <a:p>
            <a:r>
              <a:rPr lang="en-US" sz="2000" dirty="0"/>
              <a:t>Gives agent authority to act in your behalf</a:t>
            </a:r>
          </a:p>
          <a:p>
            <a:r>
              <a:rPr lang="en-US" sz="2000" dirty="0"/>
              <a:t>Set period of time</a:t>
            </a:r>
          </a:p>
          <a:p>
            <a:r>
              <a:rPr lang="en-US" sz="2000" dirty="0"/>
              <a:t>May be risky</a:t>
            </a:r>
          </a:p>
          <a:p>
            <a:r>
              <a:rPr lang="en-US" sz="2000" dirty="0"/>
              <a:t>Business may not accept a general POA</a:t>
            </a:r>
          </a:p>
          <a:p>
            <a:r>
              <a:rPr lang="en-US" sz="2000" dirty="0"/>
              <a:t>Legal offices advise against general POAs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581CD2-FD18-456E-A030-FADA365F6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2082220"/>
            <a:ext cx="4041775" cy="639762"/>
          </a:xfrm>
        </p:spPr>
        <p:txBody>
          <a:bodyPr/>
          <a:lstStyle/>
          <a:p>
            <a:r>
              <a:rPr lang="en-US" dirty="0"/>
              <a:t>Special (Specific) POA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B70ED3C-437E-4924-9AE1-1D30D667F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752805"/>
            <a:ext cx="4041775" cy="3951288"/>
          </a:xfrm>
        </p:spPr>
        <p:txBody>
          <a:bodyPr>
            <a:normAutofit/>
          </a:bodyPr>
          <a:lstStyle/>
          <a:p>
            <a:r>
              <a:rPr lang="en-US" sz="2000" dirty="0"/>
              <a:t>Gives agent authority to act in specific area</a:t>
            </a:r>
          </a:p>
          <a:p>
            <a:r>
              <a:rPr lang="en-US" sz="2000" dirty="0"/>
              <a:t>Limited to the act stated</a:t>
            </a:r>
          </a:p>
          <a:p>
            <a:r>
              <a:rPr lang="en-US" sz="2000" dirty="0"/>
              <a:t>Set period of time</a:t>
            </a:r>
          </a:p>
          <a:p>
            <a:r>
              <a:rPr lang="en-US" sz="2000" dirty="0"/>
              <a:t>Preferred by businesses</a:t>
            </a:r>
          </a:p>
          <a:p>
            <a:r>
              <a:rPr lang="en-US" sz="2000" dirty="0"/>
              <a:t>Less likely to be used fraudulently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86730" flipH="1" flipV="1">
            <a:off x="906346" y="-507679"/>
            <a:ext cx="4405162" cy="4405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3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6188"/>
            <a:ext cx="9144000" cy="4407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Servicemembers Civil Relief 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344202"/>
            <a:ext cx="9144000" cy="4419600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C096A78-9634-4940-8476-60653940B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466391"/>
              </p:ext>
            </p:extLst>
          </p:nvPr>
        </p:nvGraphicFramePr>
        <p:xfrm>
          <a:off x="1523999" y="1534420"/>
          <a:ext cx="5877261" cy="408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7855" y="5866190"/>
            <a:ext cx="657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Employer Support of the Guard and Reserve</a:t>
            </a:r>
            <a:r>
              <a:rPr lang="en-US" dirty="0"/>
              <a:t>: </a:t>
            </a:r>
            <a:r>
              <a:rPr lang="en-US" dirty="0">
                <a:hlinkClick r:id="rId10"/>
              </a:rPr>
              <a:t>https://www.esgr.mil</a:t>
            </a:r>
            <a:r>
              <a:rPr lang="en-US" dirty="0"/>
              <a:t>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5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5515A-CC7F-4328-82F6-FB71B84C1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A35515A-CC7F-4328-82F6-FB71B84C1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5FDAAD-F035-4FB6-9BB8-F2579A2A8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F5FDAAD-F035-4FB6-9BB8-F2579A2A8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FE155-6536-4F21-9220-CD7BA9D5E3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A4FE155-6536-4F21-9220-CD7BA9D5E3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20402F-7F40-40A9-A755-ED559DF92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720402F-7F40-40A9-A755-ED559DF92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0368A8-51BF-4D59-8712-3F17114BF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0C0368A8-51BF-4D59-8712-3F17114BF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C75862-6F42-4E22-B06D-718CFC599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4C75862-6F42-4E22-B06D-718CFC599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672F7-4F73-4962-8A26-5AD396BA0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975672F7-4F73-4962-8A26-5AD396BA0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AAC2B-87C7-4170-9D72-60B0FB238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B3AAC2B-87C7-4170-9D72-60B0FB238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CBB441-D49F-4592-AF4F-581AF7276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0CBB441-D49F-4592-AF4F-581AF7276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Servicemembers’ Group Life Insurance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063" y="1786948"/>
            <a:ext cx="4996514" cy="41201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Check records before deploying</a:t>
            </a:r>
          </a:p>
          <a:p>
            <a:pPr>
              <a:lnSpc>
                <a:spcPct val="150000"/>
              </a:lnSpc>
            </a:pPr>
            <a:r>
              <a:rPr lang="en-US" dirty="0"/>
              <a:t>Coverage ranges from $50,000–$400,000</a:t>
            </a:r>
          </a:p>
          <a:p>
            <a:pPr>
              <a:lnSpc>
                <a:spcPct val="150000"/>
              </a:lnSpc>
            </a:pPr>
            <a:r>
              <a:rPr lang="en-US" dirty="0"/>
              <a:t>Active duty automatically $400,000 unless opt out</a:t>
            </a:r>
          </a:p>
          <a:p>
            <a:pPr>
              <a:lnSpc>
                <a:spcPct val="150000"/>
              </a:lnSpc>
            </a:pPr>
            <a:r>
              <a:rPr lang="en-US" dirty="0"/>
              <a:t>Update beneficiary information, as needed</a:t>
            </a:r>
          </a:p>
          <a:p>
            <a:pPr>
              <a:lnSpc>
                <a:spcPct val="150000"/>
              </a:lnSpc>
            </a:pPr>
            <a:r>
              <a:rPr lang="en-US" dirty="0"/>
              <a:t>If beneficiary is a minor, set up account with an adult custodian</a:t>
            </a:r>
          </a:p>
        </p:txBody>
      </p:sp>
      <p:sp>
        <p:nvSpPr>
          <p:cNvPr id="4" name="Oval 3"/>
          <p:cNvSpPr/>
          <p:nvPr/>
        </p:nvSpPr>
        <p:spPr>
          <a:xfrm>
            <a:off x="5309306" y="1848609"/>
            <a:ext cx="3160782" cy="31607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509" y="2654514"/>
            <a:ext cx="1874375" cy="1631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429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A7B530-408B-47BC-9347-B89720F75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Contribute regularly</a:t>
            </a:r>
          </a:p>
          <a:p>
            <a:pPr>
              <a:lnSpc>
                <a:spcPct val="150000"/>
              </a:lnSpc>
            </a:pPr>
            <a:r>
              <a:rPr lang="en-US" dirty="0"/>
              <a:t>Build a reserve</a:t>
            </a:r>
          </a:p>
          <a:p>
            <a:pPr>
              <a:lnSpc>
                <a:spcPct val="150000"/>
              </a:lnSpc>
            </a:pPr>
            <a:r>
              <a:rPr lang="en-US" dirty="0"/>
              <a:t>Save by allotment</a:t>
            </a:r>
          </a:p>
          <a:p>
            <a:pPr>
              <a:lnSpc>
                <a:spcPct val="150000"/>
              </a:lnSpc>
            </a:pPr>
            <a:r>
              <a:rPr lang="en-US" dirty="0"/>
              <a:t>Pay yourself first</a:t>
            </a:r>
          </a:p>
          <a:p>
            <a:pPr>
              <a:lnSpc>
                <a:spcPct val="150000"/>
              </a:lnSpc>
            </a:pPr>
            <a:r>
              <a:rPr lang="en-US" dirty="0"/>
              <a:t>Set up an emergency fund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7A137-A41B-469E-8BA0-E249D641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7319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74" y="1711335"/>
            <a:ext cx="9154274" cy="3541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Deposit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9611" y="2105867"/>
            <a:ext cx="7059523" cy="32852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/>
              <a:t>Deployed to hazardous duty area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Increase savings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Guaranteed annual 10% interest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Up to $10,000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532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788043" y="2286379"/>
            <a:ext cx="2182039" cy="329861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95281" y="2298535"/>
            <a:ext cx="2043965" cy="327570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80983" y="2298537"/>
            <a:ext cx="2043965" cy="32757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4645" y="2294019"/>
            <a:ext cx="2043965" cy="328022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 Zone Tax Exclusion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371" y="2352325"/>
            <a:ext cx="2203554" cy="1567925"/>
          </a:xfrm>
        </p:spPr>
        <p:txBody>
          <a:bodyPr>
            <a:normAutofit/>
          </a:bodyPr>
          <a:lstStyle/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Eligible member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Serve in designated combat zone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88044" y="1453147"/>
            <a:ext cx="2182038" cy="774551"/>
            <a:chOff x="161338" y="1844478"/>
            <a:chExt cx="2043965" cy="774551"/>
          </a:xfrm>
        </p:grpSpPr>
        <p:sp>
          <p:nvSpPr>
            <p:cNvPr id="7" name="Rectangle 6"/>
            <p:cNvSpPr/>
            <p:nvPr/>
          </p:nvSpPr>
          <p:spPr>
            <a:xfrm>
              <a:off x="161338" y="1844478"/>
              <a:ext cx="2043965" cy="77455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380" y="1968648"/>
              <a:ext cx="2000923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Limits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**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79204" y="1478706"/>
            <a:ext cx="2043965" cy="774551"/>
            <a:chOff x="182854" y="1844478"/>
            <a:chExt cx="2043965" cy="774551"/>
          </a:xfrm>
        </p:grpSpPr>
        <p:sp>
          <p:nvSpPr>
            <p:cNvPr id="13" name="Rectangle 12"/>
            <p:cNvSpPr/>
            <p:nvPr/>
          </p:nvSpPr>
          <p:spPr>
            <a:xfrm>
              <a:off x="182854" y="1844478"/>
              <a:ext cx="2043965" cy="77455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4380" y="1968648"/>
              <a:ext cx="2000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95277" y="1463022"/>
            <a:ext cx="2043965" cy="830997"/>
            <a:chOff x="161338" y="1839552"/>
            <a:chExt cx="2043965" cy="830997"/>
          </a:xfrm>
        </p:grpSpPr>
        <p:sp>
          <p:nvSpPr>
            <p:cNvPr id="16" name="Rectangle 15"/>
            <p:cNvSpPr/>
            <p:nvPr/>
          </p:nvSpPr>
          <p:spPr>
            <a:xfrm>
              <a:off x="161338" y="1844478"/>
              <a:ext cx="2043965" cy="77455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2106" y="1839552"/>
              <a:ext cx="20009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Excludable Income</a:t>
              </a: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9339" y="1467948"/>
            <a:ext cx="2183801" cy="774551"/>
            <a:chOff x="86032" y="1844478"/>
            <a:chExt cx="2183801" cy="774551"/>
          </a:xfrm>
        </p:grpSpPr>
        <p:sp>
          <p:nvSpPr>
            <p:cNvPr id="19" name="Rectangle 18"/>
            <p:cNvSpPr/>
            <p:nvPr/>
          </p:nvSpPr>
          <p:spPr>
            <a:xfrm>
              <a:off x="161338" y="1844478"/>
              <a:ext cx="2043965" cy="77455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032" y="1968648"/>
              <a:ext cx="2183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</a:t>
              </a:r>
            </a:p>
          </p:txBody>
        </p:sp>
      </p:grpSp>
      <p:sp>
        <p:nvSpPr>
          <p:cNvPr id="21" name="Text Placeholder 4"/>
          <p:cNvSpPr txBox="1">
            <a:spLocks/>
          </p:cNvSpPr>
          <p:nvPr/>
        </p:nvSpPr>
        <p:spPr>
          <a:xfrm>
            <a:off x="4584519" y="2352325"/>
            <a:ext cx="2203554" cy="32219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Basic pay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Reenlistment bonus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Continuation  Pay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Imminent  Danger Pay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Discharge benefits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Financial incentives</a:t>
            </a: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2368446" y="2352325"/>
            <a:ext cx="2203554" cy="1240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No registration required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Check W-2</a:t>
            </a: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6809560" y="2309294"/>
            <a:ext cx="2203554" cy="3275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Enlisted: all pay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Officers: limited to highest rate of enlisted pay </a:t>
            </a:r>
            <a:r>
              <a:rPr lang="en-US" sz="1800" i="1" dirty="0"/>
              <a:t>plus</a:t>
            </a:r>
            <a:r>
              <a:rPr lang="en-US" sz="1800" dirty="0"/>
              <a:t> imminent/hostile fire pay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Dual military: same as above</a:t>
            </a:r>
          </a:p>
          <a:p>
            <a:pPr marL="225425" lvl="0" indent="-225425">
              <a:buFont typeface="Arial" panose="020B0604020202020204" pitchFamily="34" charset="0"/>
              <a:buChar char="•"/>
            </a:pPr>
            <a:r>
              <a:rPr lang="en-US" sz="1800" dirty="0"/>
              <a:t>Hospitalization***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13" y="5676462"/>
            <a:ext cx="736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 Income excludable from IRS taxation.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 What can be excluded each month when present in a combat zone.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*** Military pay earned during hospitalization due to wounds, disease, or injury incurred in combat zone.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$55K in Your TSP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4886" y="1621490"/>
            <a:ext cx="7564932" cy="4120179"/>
          </a:xfrm>
        </p:spPr>
        <p:txBody>
          <a:bodyPr/>
          <a:lstStyle/>
          <a:p>
            <a:r>
              <a:rPr lang="en-US" dirty="0"/>
              <a:t>Contributions made while in a Combat Zone Tax Exclusion (CZTE) or Direct Support Area (DSA) qualify for tax breaks and higher contribution limits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Traditional TSP contributions will not be taxed when withdrawn later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annual traditional TSP contribution limit increases to $55,000 (from $19,500 in 2020)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For maximum benefit, contribute </a:t>
            </a:r>
            <a:r>
              <a:rPr lang="en-US"/>
              <a:t>$19,500 </a:t>
            </a:r>
            <a:r>
              <a:rPr lang="en-US" dirty="0"/>
              <a:t>to Roth TSP and make additional contributions to traditional TSP</a:t>
            </a:r>
          </a:p>
        </p:txBody>
      </p:sp>
    </p:spTree>
    <p:extLst>
      <p:ext uri="{BB962C8B-B14F-4D97-AF65-F5344CB8AC3E}">
        <p14:creationId xmlns:p14="http://schemas.microsoft.com/office/powerpoint/2010/main" val="424384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Loan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7483" y="1916554"/>
            <a:ext cx="5189669" cy="4120179"/>
          </a:xfrm>
        </p:spPr>
        <p:txBody>
          <a:bodyPr>
            <a:noAutofit/>
          </a:bodyPr>
          <a:lstStyle/>
          <a:p>
            <a:r>
              <a:rPr lang="en-US" dirty="0"/>
              <a:t>Work with loan servicers to document entitlement to benefits, such as: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Combat zone interest suspension</a:t>
            </a:r>
          </a:p>
          <a:p>
            <a:pPr lvl="1"/>
            <a:r>
              <a:rPr lang="en-US" sz="2000" dirty="0"/>
              <a:t>Payment reduction based on income changes</a:t>
            </a:r>
          </a:p>
          <a:p>
            <a:pPr lvl="1"/>
            <a:r>
              <a:rPr lang="en-US" sz="2000" dirty="0"/>
              <a:t>National Defense Student Loan Discharge (37 USC Sec. 310)</a:t>
            </a:r>
          </a:p>
          <a:p>
            <a:pPr lvl="1"/>
            <a:r>
              <a:rPr lang="en-US" sz="2000" dirty="0"/>
              <a:t>SCRA interest rate cap</a:t>
            </a:r>
          </a:p>
          <a:p>
            <a:r>
              <a:rPr lang="en-US" dirty="0"/>
              <a:t>Find contact info for servicers at Studentaid.gov: </a:t>
            </a:r>
            <a:r>
              <a:rPr lang="en-US" dirty="0">
                <a:hlinkClick r:id="rId4"/>
              </a:rPr>
              <a:t>https://studentaid.gov/manage-loans/repayment/servicers#your-servicer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75078" y="1848609"/>
            <a:ext cx="3160782" cy="316078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931" y="2716980"/>
            <a:ext cx="2059560" cy="14240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45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Coverage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7812" y="1600345"/>
            <a:ext cx="7670800" cy="235847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/>
              <a:t>TRICARE coverage for Guard/Reserve and family members begins on the first day of active-duty orders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May start sooner under certain conditions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Update civilian coverage as necessary for Airman, family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7830" y="3843025"/>
            <a:ext cx="4824770" cy="2419995"/>
          </a:xfrm>
        </p:spPr>
      </p:pic>
      <p:sp>
        <p:nvSpPr>
          <p:cNvPr id="6" name="AutoShape 2" descr="TRICAR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8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23" y="514261"/>
            <a:ext cx="6126492" cy="593733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249067-6B18-4597-91BE-840399A52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B2468-BE67-4E60-B94F-D4A838713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3559" y="2928230"/>
            <a:ext cx="3603143" cy="16786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Planning for Deployment</a:t>
            </a:r>
          </a:p>
          <a:p>
            <a:pPr>
              <a:lnSpc>
                <a:spcPct val="150000"/>
              </a:lnSpc>
            </a:pPr>
            <a:r>
              <a:rPr lang="en-US" dirty="0"/>
              <a:t>Know Before You Go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65773">
            <a:off x="4135248" y="4197546"/>
            <a:ext cx="3535687" cy="240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96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Maintain coverage</a:t>
            </a:r>
          </a:p>
          <a:p>
            <a:r>
              <a:rPr lang="en-US" dirty="0"/>
              <a:t>Let insurer know car is “off the road”</a:t>
            </a:r>
          </a:p>
          <a:p>
            <a:r>
              <a:rPr lang="en-US" dirty="0"/>
              <a:t>If drop coverage, rates may go </a:t>
            </a:r>
            <a:br>
              <a:rPr lang="en-US" dirty="0"/>
            </a:br>
            <a:r>
              <a:rPr lang="en-US" dirty="0"/>
              <a:t>up later</a:t>
            </a:r>
          </a:p>
          <a:p>
            <a:r>
              <a:rPr lang="en-US" dirty="0"/>
              <a:t>Creditor will require insurance coverage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and Property Insurance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2"/>
          <a:stretch/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052418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19347" y="1208090"/>
            <a:ext cx="2593895" cy="4417542"/>
            <a:chOff x="519347" y="1208090"/>
            <a:chExt cx="2593895" cy="4417542"/>
          </a:xfrm>
        </p:grpSpPr>
        <p:sp>
          <p:nvSpPr>
            <p:cNvPr id="16" name="Rectangle 15"/>
            <p:cNvSpPr/>
            <p:nvPr/>
          </p:nvSpPr>
          <p:spPr>
            <a:xfrm>
              <a:off x="519389" y="2844854"/>
              <a:ext cx="2593853" cy="2780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347" y="1208090"/>
              <a:ext cx="2593853" cy="195682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275072" y="1208090"/>
            <a:ext cx="2606379" cy="4417542"/>
            <a:chOff x="3275072" y="1208090"/>
            <a:chExt cx="2606379" cy="4417542"/>
          </a:xfrm>
        </p:grpSpPr>
        <p:sp>
          <p:nvSpPr>
            <p:cNvPr id="17" name="Rectangle 16"/>
            <p:cNvSpPr/>
            <p:nvPr/>
          </p:nvSpPr>
          <p:spPr>
            <a:xfrm>
              <a:off x="3287598" y="2844854"/>
              <a:ext cx="2593853" cy="2780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5072" y="1208090"/>
              <a:ext cx="2593853" cy="195682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6043325" y="1208090"/>
            <a:ext cx="2603744" cy="4417542"/>
            <a:chOff x="6043325" y="1208090"/>
            <a:chExt cx="2603744" cy="4417542"/>
          </a:xfrm>
        </p:grpSpPr>
        <p:sp>
          <p:nvSpPr>
            <p:cNvPr id="18" name="Rectangle 17"/>
            <p:cNvSpPr/>
            <p:nvPr/>
          </p:nvSpPr>
          <p:spPr>
            <a:xfrm>
              <a:off x="6053216" y="2844854"/>
              <a:ext cx="2593853" cy="2780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3325" y="1208090"/>
              <a:ext cx="2593853" cy="19568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Active-Duty Alerts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4B904E-15D8-4333-B1BF-E74F08E4B6E1}"/>
              </a:ext>
            </a:extLst>
          </p:cNvPr>
          <p:cNvSpPr txBox="1"/>
          <p:nvPr/>
        </p:nvSpPr>
        <p:spPr>
          <a:xfrm>
            <a:off x="519389" y="3214114"/>
            <a:ext cx="25895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Contact 1 credit reporting agency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active-duty alert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proof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identity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Agency must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notify others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4B904E-15D8-4333-B1BF-E74F08E4B6E1}"/>
              </a:ext>
            </a:extLst>
          </p:cNvPr>
          <p:cNvSpPr txBox="1"/>
          <p:nvPr/>
        </p:nvSpPr>
        <p:spPr>
          <a:xfrm>
            <a:off x="3339151" y="3203531"/>
            <a:ext cx="26470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Mark your calendar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Alerts last one year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extension,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4B904E-15D8-4333-B1BF-E74F08E4B6E1}"/>
              </a:ext>
            </a:extLst>
          </p:cNvPr>
          <p:cNvSpPr txBox="1"/>
          <p:nvPr/>
        </p:nvSpPr>
        <p:spPr>
          <a:xfrm>
            <a:off x="6226556" y="3193093"/>
            <a:ext cx="2410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your files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 dates you made calls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Keep copies of any letters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40189" y="5771368"/>
            <a:ext cx="6347540" cy="725031"/>
            <a:chOff x="1540189" y="5771368"/>
            <a:chExt cx="6347540" cy="7250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4B904E-15D8-4333-B1BF-E74F08E4B6E1}"/>
                </a:ext>
              </a:extLst>
            </p:cNvPr>
            <p:cNvSpPr txBox="1"/>
            <p:nvPr/>
          </p:nvSpPr>
          <p:spPr>
            <a:xfrm>
              <a:off x="1540189" y="5788513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TransUnion</a:t>
              </a:r>
            </a:p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1-800-680-7289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715EB7-8EF4-47E4-828D-54F5E1FCA089}"/>
                </a:ext>
              </a:extLst>
            </p:cNvPr>
            <p:cNvSpPr txBox="1"/>
            <p:nvPr/>
          </p:nvSpPr>
          <p:spPr>
            <a:xfrm>
              <a:off x="5878846" y="5771368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Equifax</a:t>
              </a:r>
            </a:p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1-800-525-6285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E07D11-6AAC-4BBB-ABB0-A6CC4809B1AB}"/>
                </a:ext>
              </a:extLst>
            </p:cNvPr>
            <p:cNvSpPr txBox="1"/>
            <p:nvPr/>
          </p:nvSpPr>
          <p:spPr>
            <a:xfrm>
              <a:off x="3697812" y="5775987"/>
              <a:ext cx="2008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Experian</a:t>
              </a:r>
            </a:p>
            <a:p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1-888-397-3742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521942" y="5843236"/>
              <a:ext cx="0" cy="6354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02965" y="5840271"/>
              <a:ext cx="0" cy="6354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208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5000"/>
            <a:ext cx="4038600" cy="36576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Save small amount each month</a:t>
            </a:r>
          </a:p>
          <a:p>
            <a:pPr>
              <a:lnSpc>
                <a:spcPct val="150000"/>
              </a:lnSpc>
            </a:pPr>
            <a:r>
              <a:rPr lang="en-US" dirty="0"/>
              <a:t>Build up to at least $1000</a:t>
            </a:r>
          </a:p>
          <a:p>
            <a:pPr>
              <a:lnSpc>
                <a:spcPct val="150000"/>
              </a:lnSpc>
            </a:pPr>
            <a:r>
              <a:rPr lang="en-US" dirty="0"/>
              <a:t>Goal is 3-6 months’ expenses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Emergencies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433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38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4" y="274638"/>
            <a:ext cx="6111025" cy="1143000"/>
          </a:xfrm>
        </p:spPr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0B1A1AF-761B-4B2E-A513-0B0C2129A708}"/>
              </a:ext>
            </a:extLst>
          </p:cNvPr>
          <p:cNvSpPr txBox="1">
            <a:spLocks/>
          </p:cNvSpPr>
          <p:nvPr/>
        </p:nvSpPr>
        <p:spPr>
          <a:xfrm>
            <a:off x="722313" y="3080560"/>
            <a:ext cx="7772400" cy="2286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Evaluations and Certificates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5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272" y="1540696"/>
            <a:ext cx="4267200" cy="1143000"/>
          </a:xfrm>
        </p:spPr>
        <p:txBody>
          <a:bodyPr/>
          <a:lstStyle/>
          <a:p>
            <a:r>
              <a:rPr lang="en-US" dirty="0"/>
              <a:t>Financial Planning for Deployment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840414" y="2830902"/>
            <a:ext cx="4270057" cy="2752318"/>
          </a:xfrm>
        </p:spPr>
        <p:txBody>
          <a:bodyPr/>
          <a:lstStyle/>
          <a:p>
            <a:r>
              <a:rPr lang="en-US" dirty="0"/>
              <a:t>Increases cash flow</a:t>
            </a:r>
          </a:p>
          <a:p>
            <a:r>
              <a:rPr lang="en-US" dirty="0"/>
              <a:t>Reduces stress</a:t>
            </a:r>
          </a:p>
          <a:p>
            <a:r>
              <a:rPr lang="en-US" dirty="0"/>
              <a:t>Prepares you for the future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89320"/>
            <a:ext cx="9143999" cy="94488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6976872" y="6111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897" y="3400747"/>
            <a:ext cx="1546261" cy="1546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7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in Changes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844" y="1733910"/>
            <a:ext cx="3687790" cy="368779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635771" y="1042236"/>
            <a:ext cx="1992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Monitor Your LES!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9611" y="1636238"/>
            <a:ext cx="6190129" cy="41201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Family Separation Allowance (FSA)</a:t>
            </a:r>
          </a:p>
          <a:p>
            <a:r>
              <a:rPr lang="en-US" dirty="0"/>
              <a:t>Hostile Fire/Imminent Danger Pay</a:t>
            </a:r>
          </a:p>
          <a:p>
            <a:r>
              <a:rPr lang="en-US" dirty="0"/>
              <a:t>Hazardous Duty Pay</a:t>
            </a:r>
          </a:p>
          <a:p>
            <a:r>
              <a:rPr lang="en-US" dirty="0"/>
              <a:t>Combat Zone Tax Exclusion</a:t>
            </a:r>
          </a:p>
          <a:p>
            <a:r>
              <a:rPr lang="en-US" dirty="0"/>
              <a:t>Promotion</a:t>
            </a:r>
          </a:p>
          <a:p>
            <a:r>
              <a:rPr lang="en-US" dirty="0"/>
              <a:t>Reenlistment</a:t>
            </a:r>
          </a:p>
          <a:p>
            <a:r>
              <a:rPr lang="en-US" dirty="0"/>
              <a:t>Meal deduction</a:t>
            </a:r>
          </a:p>
          <a:p>
            <a:r>
              <a:rPr lang="en-US" dirty="0"/>
              <a:t>No second income</a:t>
            </a:r>
          </a:p>
          <a:p>
            <a:r>
              <a:rPr lang="en-US" dirty="0"/>
              <a:t>Extra childcare costs</a:t>
            </a:r>
          </a:p>
          <a:p>
            <a:r>
              <a:rPr lang="en-US" dirty="0"/>
              <a:t>Maintenance and repair expenses</a:t>
            </a:r>
          </a:p>
          <a:p>
            <a:r>
              <a:rPr lang="en-US" dirty="0"/>
              <a:t>Extra pet boarding</a:t>
            </a:r>
          </a:p>
          <a:p>
            <a:r>
              <a:rPr lang="en-US" dirty="0"/>
              <a:t>Guard/Reserve pay may differ from civilian pay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5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the Unexpected and Irregular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170832" y="1465372"/>
            <a:ext cx="2016896" cy="1979998"/>
            <a:chOff x="975626" y="1465372"/>
            <a:chExt cx="2016896" cy="197999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877" y="1465372"/>
              <a:ext cx="1783080" cy="17830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626" y="2930307"/>
              <a:ext cx="2016896" cy="515063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1154194" y="2966421"/>
              <a:ext cx="1725994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Insurance Deductibles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548592" y="1465372"/>
            <a:ext cx="2016896" cy="1979999"/>
            <a:chOff x="3353386" y="1465372"/>
            <a:chExt cx="2016896" cy="197999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508" y="1465372"/>
              <a:ext cx="1782652" cy="17830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3386" y="2930308"/>
              <a:ext cx="2016896" cy="515063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3949386" y="2971626"/>
              <a:ext cx="978227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Car Repairs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69668" y="1455745"/>
            <a:ext cx="2016896" cy="1990969"/>
            <a:chOff x="5674462" y="1455745"/>
            <a:chExt cx="2016896" cy="199096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675" y="1455745"/>
              <a:ext cx="1782470" cy="178289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4462" y="2931651"/>
              <a:ext cx="2016896" cy="515063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5912959" y="2977436"/>
              <a:ext cx="1525611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Home Repairs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43392" y="3597943"/>
            <a:ext cx="2016896" cy="1944342"/>
            <a:chOff x="948186" y="3597943"/>
            <a:chExt cx="2016896" cy="194434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017" y="3597943"/>
              <a:ext cx="1773270" cy="177327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8186" y="5027222"/>
              <a:ext cx="2016896" cy="515063"/>
            </a:xfrm>
            <a:prstGeom prst="rect">
              <a:avLst/>
            </a:prstGeom>
          </p:spPr>
        </p:pic>
        <p:sp>
          <p:nvSpPr>
            <p:cNvPr id="12" name="Freeform 11"/>
            <p:cNvSpPr/>
            <p:nvPr/>
          </p:nvSpPr>
          <p:spPr>
            <a:xfrm>
              <a:off x="1477232" y="5072060"/>
              <a:ext cx="1023445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Holiday Gifts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21152" y="3588315"/>
            <a:ext cx="2016896" cy="1953971"/>
            <a:chOff x="3325946" y="3588315"/>
            <a:chExt cx="2016896" cy="19539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433" y="3588315"/>
              <a:ext cx="1782470" cy="178289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5946" y="5027223"/>
              <a:ext cx="2016896" cy="515063"/>
            </a:xfrm>
            <a:prstGeom prst="rect">
              <a:avLst/>
            </a:prstGeom>
          </p:spPr>
        </p:pic>
        <p:sp>
          <p:nvSpPr>
            <p:cNvPr id="14" name="Freeform 13"/>
            <p:cNvSpPr/>
            <p:nvPr/>
          </p:nvSpPr>
          <p:spPr>
            <a:xfrm>
              <a:off x="3594228" y="5038108"/>
              <a:ext cx="1521639" cy="293189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Emergency Trips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42228" y="3580691"/>
            <a:ext cx="2016896" cy="1962938"/>
            <a:chOff x="5647022" y="3580691"/>
            <a:chExt cx="2016896" cy="196293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6898" y="3580691"/>
              <a:ext cx="1776195" cy="177662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7022" y="5028566"/>
              <a:ext cx="2016896" cy="515063"/>
            </a:xfrm>
            <a:prstGeom prst="rect">
              <a:avLst/>
            </a:prstGeom>
          </p:spPr>
        </p:pic>
        <p:sp>
          <p:nvSpPr>
            <p:cNvPr id="16" name="Freeform 15"/>
            <p:cNvSpPr/>
            <p:nvPr/>
          </p:nvSpPr>
          <p:spPr>
            <a:xfrm>
              <a:off x="6314451" y="5072059"/>
              <a:ext cx="687488" cy="264575"/>
            </a:xfrm>
            <a:custGeom>
              <a:avLst/>
              <a:gdLst>
                <a:gd name="connsiteX0" fmla="*/ 0 w 1763834"/>
                <a:gd name="connsiteY0" fmla="*/ 0 h 264575"/>
                <a:gd name="connsiteX1" fmla="*/ 1763834 w 1763834"/>
                <a:gd name="connsiteY1" fmla="*/ 0 h 264575"/>
                <a:gd name="connsiteX2" fmla="*/ 1763834 w 1763834"/>
                <a:gd name="connsiteY2" fmla="*/ 264575 h 264575"/>
                <a:gd name="connsiteX3" fmla="*/ 0 w 1763834"/>
                <a:gd name="connsiteY3" fmla="*/ 264575 h 264575"/>
                <a:gd name="connsiteX4" fmla="*/ 0 w 1763834"/>
                <a:gd name="connsiteY4" fmla="*/ 0 h 2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834" h="264575">
                  <a:moveTo>
                    <a:pt x="0" y="0"/>
                  </a:moveTo>
                  <a:lnTo>
                    <a:pt x="1763834" y="0"/>
                  </a:lnTo>
                  <a:lnTo>
                    <a:pt x="1763834" y="264575"/>
                  </a:lnTo>
                  <a:lnTo>
                    <a:pt x="0" y="264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53340" rIns="53340" bIns="0" numCol="1" spcCol="1270" anchor="b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Tax Bills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36915" y="5644640"/>
            <a:ext cx="519477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Car Care Because We Care</a:t>
            </a:r>
          </a:p>
          <a:p>
            <a:r>
              <a:rPr lang="en-US" dirty="0">
                <a:hlinkClick r:id="rId10"/>
              </a:rPr>
              <a:t>https://www.afas.org/community-programs/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14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40B8ED-D336-447B-97BD-D2E9814C71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8451" y="1908314"/>
            <a:ext cx="4034791" cy="365345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0EF38-9231-4481-88FD-E0E6439DE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Pay off debt</a:t>
            </a:r>
          </a:p>
          <a:p>
            <a:pPr>
              <a:lnSpc>
                <a:spcPct val="150000"/>
              </a:lnSpc>
            </a:pPr>
            <a:r>
              <a:rPr lang="en-US" dirty="0"/>
              <a:t>Down payment for a house</a:t>
            </a:r>
          </a:p>
          <a:p>
            <a:pPr>
              <a:lnSpc>
                <a:spcPct val="150000"/>
              </a:lnSpc>
            </a:pPr>
            <a:r>
              <a:rPr lang="en-US" dirty="0"/>
              <a:t>Buy a car</a:t>
            </a:r>
          </a:p>
          <a:p>
            <a:pPr>
              <a:lnSpc>
                <a:spcPct val="150000"/>
              </a:lnSpc>
            </a:pPr>
            <a:r>
              <a:rPr lang="en-US" dirty="0"/>
              <a:t>Invest</a:t>
            </a:r>
          </a:p>
          <a:p>
            <a:pPr>
              <a:lnSpc>
                <a:spcPct val="150000"/>
              </a:lnSpc>
            </a:pPr>
            <a:r>
              <a:rPr lang="en-US" dirty="0"/>
              <a:t>Start a college fund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Achievable Financial Goals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6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Workable Plan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2E5775-F2FE-48FB-96BE-7AB21E1C3CFE}"/>
              </a:ext>
            </a:extLst>
          </p:cNvPr>
          <p:cNvSpPr/>
          <p:nvPr/>
        </p:nvSpPr>
        <p:spPr>
          <a:xfrm>
            <a:off x="2630050" y="1822071"/>
            <a:ext cx="3742099" cy="374209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4801D-559D-48CE-8421-4A26F3881356}"/>
              </a:ext>
            </a:extLst>
          </p:cNvPr>
          <p:cNvSpPr/>
          <p:nvPr/>
        </p:nvSpPr>
        <p:spPr>
          <a:xfrm>
            <a:off x="6450853" y="1811368"/>
            <a:ext cx="2275196" cy="227519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44820C-1A8D-44FE-A53E-CA00D0D78960}"/>
              </a:ext>
            </a:extLst>
          </p:cNvPr>
          <p:cNvSpPr/>
          <p:nvPr/>
        </p:nvSpPr>
        <p:spPr>
          <a:xfrm>
            <a:off x="7337731" y="4165149"/>
            <a:ext cx="1388318" cy="138831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0AF49D-D264-43DE-B1D0-0CD1E4193E39}"/>
              </a:ext>
            </a:extLst>
          </p:cNvPr>
          <p:cNvSpPr/>
          <p:nvPr/>
        </p:nvSpPr>
        <p:spPr>
          <a:xfrm>
            <a:off x="6450853" y="4745174"/>
            <a:ext cx="808293" cy="80829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3BC6F-12DF-4130-AF83-A8A6BFC40AD7}"/>
              </a:ext>
            </a:extLst>
          </p:cNvPr>
          <p:cNvSpPr/>
          <p:nvPr/>
        </p:nvSpPr>
        <p:spPr>
          <a:xfrm>
            <a:off x="6450853" y="4165149"/>
            <a:ext cx="808293" cy="497699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ACC5FEB-BC2E-4636-968D-A1184020F67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29092" y="1894026"/>
            <a:ext cx="2485521" cy="242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Tx/>
              <a:buBlip>
                <a:blip r:embed="rId8"/>
              </a:buBlip>
            </a:pPr>
            <a:r>
              <a:rPr lang="en-US" sz="2000" dirty="0"/>
              <a:t>Spending habits</a:t>
            </a:r>
          </a:p>
          <a:p>
            <a:pPr marL="285750" indent="-285750">
              <a:buFontTx/>
              <a:buBlip>
                <a:blip r:embed="rId8"/>
              </a:buBlip>
            </a:pPr>
            <a:r>
              <a:rPr lang="en-US" sz="2000" dirty="0"/>
              <a:t>Spending limits</a:t>
            </a:r>
          </a:p>
          <a:p>
            <a:pPr marL="285750" indent="-285750">
              <a:buFontTx/>
              <a:buBlip>
                <a:blip r:embed="rId8"/>
              </a:buBlip>
            </a:pPr>
            <a:r>
              <a:rPr lang="en-US" sz="2000" dirty="0"/>
              <a:t>Access to funds</a:t>
            </a:r>
          </a:p>
          <a:p>
            <a:pPr marL="285750" indent="-285750">
              <a:buFontTx/>
              <a:buBlip>
                <a:blip r:embed="rId8"/>
              </a:buBlip>
            </a:pPr>
            <a:r>
              <a:rPr lang="en-US" sz="2000" dirty="0"/>
              <a:t>Using POAs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8575" y="2095500"/>
            <a:ext cx="3467725" cy="1143000"/>
          </a:xfrm>
        </p:spPr>
        <p:txBody>
          <a:bodyPr/>
          <a:lstStyle/>
          <a:p>
            <a:r>
              <a:rPr lang="en-US" dirty="0"/>
              <a:t>Know Before You Go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878" y="3611157"/>
            <a:ext cx="1592504" cy="1210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9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C5FEB-BC2E-4636-968D-A1184020F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Check balances</a:t>
            </a:r>
          </a:p>
          <a:p>
            <a:pPr>
              <a:lnSpc>
                <a:spcPct val="150000"/>
              </a:lnSpc>
            </a:pPr>
            <a:r>
              <a:rPr lang="en-US" dirty="0"/>
              <a:t>Transfer funds</a:t>
            </a:r>
          </a:p>
          <a:p>
            <a:pPr>
              <a:lnSpc>
                <a:spcPct val="150000"/>
              </a:lnSpc>
            </a:pPr>
            <a:r>
              <a:rPr lang="en-US" dirty="0"/>
              <a:t>Pay bills</a:t>
            </a:r>
          </a:p>
          <a:p>
            <a:pPr>
              <a:lnSpc>
                <a:spcPct val="150000"/>
              </a:lnSpc>
            </a:pPr>
            <a:r>
              <a:rPr lang="en-US" dirty="0"/>
              <a:t>Automatic transfers</a:t>
            </a:r>
          </a:p>
          <a:p>
            <a:pPr>
              <a:lnSpc>
                <a:spcPct val="150000"/>
              </a:lnSpc>
            </a:pPr>
            <a:r>
              <a:rPr lang="en-US" dirty="0"/>
              <a:t>Track payments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Payments While Deployed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2382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twwumpwC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1F3D7B"/>
      </a:dk1>
      <a:lt1>
        <a:srgbClr val="FFFFFF"/>
      </a:lt1>
      <a:dk2>
        <a:srgbClr val="277150"/>
      </a:dk2>
      <a:lt2>
        <a:srgbClr val="93A7CB"/>
      </a:lt2>
      <a:accent1>
        <a:srgbClr val="F5A800"/>
      </a:accent1>
      <a:accent2>
        <a:srgbClr val="C8C8C8"/>
      </a:accent2>
      <a:accent3>
        <a:srgbClr val="295670"/>
      </a:accent3>
      <a:accent4>
        <a:srgbClr val="CF8A00"/>
      </a:accent4>
      <a:accent5>
        <a:srgbClr val="929990"/>
      </a:accent5>
      <a:accent6>
        <a:srgbClr val="006E6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58A3A4616684A88E9126F2D4E17FF" ma:contentTypeVersion="9" ma:contentTypeDescription="Create a new document." ma:contentTypeScope="" ma:versionID="9c40e039e49f6a0f731c699b67677ba1">
  <xsd:schema xmlns:xsd="http://www.w3.org/2001/XMLSchema" xmlns:xs="http://www.w3.org/2001/XMLSchema" xmlns:p="http://schemas.microsoft.com/office/2006/metadata/properties" xmlns:ns2="1fea302b-de5a-45a8-95a4-aeaf94566cc2" xmlns:ns3="37e7d84f-40df-4645-8f21-5085f27789a3" targetNamespace="http://schemas.microsoft.com/office/2006/metadata/properties" ma:root="true" ma:fieldsID="9ea5871f1fbffcf4c838fe77f20712fd" ns2:_="" ns3:_="">
    <xsd:import namespace="1fea302b-de5a-45a8-95a4-aeaf94566cc2"/>
    <xsd:import namespace="37e7d84f-40df-4645-8f21-5085f2778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ea302b-de5a-45a8-95a4-aeaf94566c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7d84f-40df-4645-8f21-5085f27789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97AF5-0089-4E22-A152-7E46E9A18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AC4F13-E7F9-407A-B98A-B87864D37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ea302b-de5a-45a8-95a4-aeaf94566cc2"/>
    <ds:schemaRef ds:uri="37e7d84f-40df-4645-8f21-5085f2778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8FCDB-240F-4A7B-B109-D7E474FD27D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37e7d84f-40df-4645-8f21-5085f27789a3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fea302b-de5a-45a8-95a4-aeaf94566c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19028</TotalTime>
  <Words>855</Words>
  <Application>Microsoft Office PowerPoint</Application>
  <PresentationFormat>On-screen Show (4:3)</PresentationFormat>
  <Paragraphs>198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Bold Italic</vt:lpstr>
      <vt:lpstr>Office Theme</vt:lpstr>
      <vt:lpstr>Welcome to Air Force Financial Readiness: Your Pre-Deployment Flight Plan</vt:lpstr>
      <vt:lpstr>Agenda</vt:lpstr>
      <vt:lpstr>Financial Planning for Deployment</vt:lpstr>
      <vt:lpstr>Factor in Changes</vt:lpstr>
      <vt:lpstr>Plan for the Unexpected and Irregular</vt:lpstr>
      <vt:lpstr>Set Achievable Financial Goals</vt:lpstr>
      <vt:lpstr>Make a Workable Plan</vt:lpstr>
      <vt:lpstr>Know Before You Go</vt:lpstr>
      <vt:lpstr>Manage Payments While Deployed</vt:lpstr>
      <vt:lpstr>Estate Planning</vt:lpstr>
      <vt:lpstr>Power of Attorney (POA)</vt:lpstr>
      <vt:lpstr>Servicemembers Civil Relief Act</vt:lpstr>
      <vt:lpstr>Servicemembers’ Group Life Insurance</vt:lpstr>
      <vt:lpstr>Savings </vt:lpstr>
      <vt:lpstr>Savings Deposit Program</vt:lpstr>
      <vt:lpstr>Combat Zone Tax Exclusion</vt:lpstr>
      <vt:lpstr>Get $55K in Your TSP</vt:lpstr>
      <vt:lpstr>Student Loan Management</vt:lpstr>
      <vt:lpstr>Medical Coverage</vt:lpstr>
      <vt:lpstr>Auto and Property Insurance</vt:lpstr>
      <vt:lpstr>Active-Duty Alerts</vt:lpstr>
      <vt:lpstr>Financial Emergencies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Air Force Financial Readiness: Your Pre-Deployment Flight Plan</dc:title>
  <dc:creator>Mary Chapmon</dc:creator>
  <cp:lastModifiedBy>Lynn Keroack</cp:lastModifiedBy>
  <cp:revision>135</cp:revision>
  <dcterms:created xsi:type="dcterms:W3CDTF">2017-12-27T14:41:12Z</dcterms:created>
  <dcterms:modified xsi:type="dcterms:W3CDTF">2020-05-07T18:57:39Z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40524B5C-5D18-4536-B63C-CDC078C468E0</vt:lpwstr>
  </property>
  <property fmtid="{D5CDD505-2E9C-101B-9397-08002B2CF9AE}" pid="3" name="ArticulatePath">
    <vt:lpwstr>Pre-Deployment PPT (1-25)</vt:lpwstr>
  </property>
  <property fmtid="{D5CDD505-2E9C-101B-9397-08002B2CF9AE}" pid="4" name="ContentTypeId">
    <vt:lpwstr>0x0101002C158A3A4616684A88E9126F2D4E17FF</vt:lpwstr>
  </property>
</Properties>
</file>